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2" r:id="rId3"/>
    <p:sldId id="266" r:id="rId4"/>
    <p:sldId id="265" r:id="rId5"/>
    <p:sldId id="268" r:id="rId6"/>
    <p:sldId id="269" r:id="rId7"/>
    <p:sldId id="270" r:id="rId8"/>
    <p:sldId id="271" r:id="rId9"/>
    <p:sldId id="276" r:id="rId10"/>
    <p:sldId id="261" r:id="rId11"/>
    <p:sldId id="262" r:id="rId12"/>
    <p:sldId id="264" r:id="rId13"/>
    <p:sldId id="274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010B8-2F7D-4557-9BEF-F27A126A45BD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78A60-B9D5-45D3-81A9-05E9210571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571635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latin typeface="黑体" pitchFamily="49" charset="-122"/>
                <a:ea typeface="黑体" pitchFamily="49" charset="-122"/>
              </a:rPr>
              <a:t>悦读乐写，读写相融</a:t>
            </a:r>
            <a:endParaRPr lang="zh-CN" altLang="en-US" sz="4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28596" y="2714620"/>
            <a:ext cx="8715404" cy="2281238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chemeClr val="tx1"/>
                </a:solidFill>
              </a:rPr>
              <a:t>——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以“二步三阶批注”促进读写教学一体化</a:t>
            </a:r>
            <a:endParaRPr lang="zh-CN" alt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5500702"/>
            <a:ext cx="6143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温州第二高级中学      江海丰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写作介入阅读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写作介入到阅读过程中的理解、解释、评价、创造等阶段中去，就会出现相应的为很好地完成阅读而进行的功能性写作，如写</a:t>
            </a:r>
            <a:r>
              <a:rPr lang="zh-CN" altLang="en-US" b="1" dirty="0" smtClean="0">
                <a:solidFill>
                  <a:srgbClr val="FF0000"/>
                </a:solidFill>
              </a:rPr>
              <a:t>摘记，札记，评论文，评论性写作</a:t>
            </a:r>
            <a:r>
              <a:rPr lang="zh-CN" altLang="en-US" b="1" dirty="0" smtClean="0"/>
              <a:t>等；</a:t>
            </a:r>
            <a:endParaRPr lang="en-US" altLang="zh-CN" b="1" dirty="0" smtClean="0"/>
          </a:p>
          <a:p>
            <a:r>
              <a:rPr lang="zh-CN" altLang="en-US" b="1" dirty="0" smtClean="0"/>
              <a:t>注重“读”的形态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读要读出水平，读出样子，“读”不能成为过场；强调“写”的功能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通过写实现读的功能，通过“写”使得读“不苟且”，使得读深化。</a:t>
            </a: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阅读介入写作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阅读介入到写作中去，要求学生阅读相关主题的文本从而写出同一主题内容。读完教材中课文或推荐文本，学生受到阅读文本的引发，开始写自己的文本。</a:t>
            </a:r>
            <a:endParaRPr lang="en-US" altLang="zh-CN" b="1" dirty="0" smtClean="0"/>
          </a:p>
          <a:p>
            <a:r>
              <a:rPr lang="zh-CN" altLang="en-US" b="1" dirty="0" smtClean="0"/>
              <a:t>学生依据自己的阅读水平和阅读需要对阅读材料作适当的</a:t>
            </a:r>
            <a:r>
              <a:rPr lang="zh-CN" altLang="en-US" b="1" dirty="0" smtClean="0">
                <a:solidFill>
                  <a:srgbClr val="FF0000"/>
                </a:solidFill>
              </a:rPr>
              <a:t>摘录、提要</a:t>
            </a:r>
            <a:r>
              <a:rPr lang="zh-CN" altLang="en-US" b="1" dirty="0" smtClean="0"/>
              <a:t>等笔记，也可作程度较深的</a:t>
            </a:r>
            <a:r>
              <a:rPr lang="zh-CN" altLang="en-US" b="1" dirty="0" smtClean="0">
                <a:solidFill>
                  <a:srgbClr val="FF0000"/>
                </a:solidFill>
              </a:rPr>
              <a:t>评论文、探究性写作、创造性写作</a:t>
            </a:r>
            <a:r>
              <a:rPr lang="zh-CN" altLang="en-US" b="1" dirty="0" smtClean="0"/>
              <a:t>等。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714412" y="0"/>
            <a:ext cx="3429024" cy="141763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【</a:t>
            </a:r>
            <a:r>
              <a:rPr lang="zh-CN" altLang="en-US" b="1" dirty="0" smtClean="0"/>
              <a:t>反思</a:t>
            </a:r>
            <a:r>
              <a:rPr lang="en-US" altLang="zh-CN" b="1" dirty="0" smtClean="0"/>
              <a:t>】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071546"/>
            <a:ext cx="8358246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</a:t>
            </a:r>
            <a:r>
              <a:rPr lang="zh-CN" altLang="en-US" b="1" dirty="0" smtClean="0"/>
              <a:t>．课前批注、课后批注要落实，势必需要学生时间投入，如何在减负的同时能有效开展读写结合，是我们仍需努力的方向。</a:t>
            </a:r>
            <a:r>
              <a:rPr lang="en-US" b="1" dirty="0" smtClean="0"/>
              <a:t> </a:t>
            </a:r>
            <a:endParaRPr lang="zh-CN" altLang="en-US" b="1" dirty="0" smtClean="0"/>
          </a:p>
          <a:p>
            <a:pPr>
              <a:buNone/>
            </a:pPr>
            <a:r>
              <a:rPr lang="en-US" b="1" dirty="0" smtClean="0"/>
              <a:t>2</a:t>
            </a:r>
            <a:r>
              <a:rPr lang="zh-CN" altLang="en-US" b="1" dirty="0" smtClean="0"/>
              <a:t>．读写结合点思考上我们还缺乏足够的把握能力，还需要进一步吃透教材，并具有见微知著、举一反三、触类旁通的能力。</a:t>
            </a:r>
            <a:r>
              <a:rPr lang="en-US" b="1" dirty="0" smtClean="0"/>
              <a:t> </a:t>
            </a:r>
            <a:endParaRPr lang="zh-CN" altLang="en-US" b="1" dirty="0" smtClean="0"/>
          </a:p>
          <a:p>
            <a:pPr>
              <a:buNone/>
            </a:pPr>
            <a:r>
              <a:rPr lang="en-US" b="1" dirty="0" smtClean="0"/>
              <a:t> 3</a:t>
            </a:r>
            <a:r>
              <a:rPr lang="zh-CN" altLang="en-US" b="1" dirty="0" smtClean="0"/>
              <a:t>．学生的语文基础与学习能力在同一班级存在着客观的差异，如何让尖子学生“吃得饱”，程度差的“吃得好”，使全体学生在原有基础上都得到最佳的发展，值得探究。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文本框 2"/>
          <p:cNvSpPr txBox="1">
            <a:spLocks noChangeArrowheads="1"/>
          </p:cNvSpPr>
          <p:nvPr/>
        </p:nvSpPr>
        <p:spPr bwMode="auto">
          <a:xfrm>
            <a:off x="3492500" y="3213100"/>
            <a:ext cx="3744913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880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  <a:sym typeface="Calibri" pitchFamily="34" charset="0"/>
              </a:rPr>
              <a:t>谢谢！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b="1" dirty="0" smtClean="0"/>
              <a:t>善</a:t>
            </a:r>
            <a:r>
              <a:rPr lang="zh-CN" altLang="en-US" sz="3600" b="1" dirty="0" smtClean="0"/>
              <a:t>读必易于达到善写，善写亦有裨于善读。</a:t>
            </a:r>
            <a:endParaRPr lang="en-US" altLang="zh-CN" sz="3600" b="1" dirty="0" smtClean="0"/>
          </a:p>
          <a:p>
            <a:pPr>
              <a:buNone/>
            </a:pPr>
            <a:r>
              <a:rPr lang="en-US" altLang="zh-CN" sz="3600" b="1" dirty="0" smtClean="0"/>
              <a:t>                                                    ——</a:t>
            </a:r>
            <a:r>
              <a:rPr lang="zh-CN" altLang="en-US" sz="3600" b="1" dirty="0" smtClean="0"/>
              <a:t>叶圣陶</a:t>
            </a:r>
            <a:endParaRPr lang="en-US" altLang="zh-CN" sz="3600" b="1" dirty="0" smtClean="0"/>
          </a:p>
          <a:p>
            <a:endParaRPr lang="en-US" altLang="zh-CN" sz="3600" b="1" dirty="0" smtClean="0"/>
          </a:p>
          <a:p>
            <a:r>
              <a:rPr lang="en-US" sz="3600" b="1" dirty="0" smtClean="0"/>
              <a:t>Study through writing</a:t>
            </a:r>
            <a:r>
              <a:rPr lang="zh-CN" altLang="en-US" sz="3600" b="1" dirty="0" smtClean="0"/>
              <a:t>（写而学）</a:t>
            </a:r>
            <a:endParaRPr lang="en-US" altLang="zh-CN" sz="3600" b="1" dirty="0" smtClean="0"/>
          </a:p>
          <a:p>
            <a:pPr>
              <a:buNone/>
            </a:pPr>
            <a:r>
              <a:rPr lang="en-US" altLang="zh-CN" sz="3600" b="1" dirty="0" smtClean="0"/>
              <a:t>                                         ——</a:t>
            </a:r>
            <a:r>
              <a:rPr lang="zh-CN" altLang="en-US" sz="3600" b="1" dirty="0" smtClean="0"/>
              <a:t>西方学习口号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“二步三阶批注”    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b="1" dirty="0" smtClean="0"/>
              <a:t>          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            </a:t>
            </a:r>
            <a:r>
              <a:rPr lang="zh-CN" altLang="en-US" b="1" dirty="0" smtClean="0"/>
              <a:t>是以沟通阅读与写作为目的的一种教学方法，更是以学生为主体、以评点、仿写、续写等微写作为支架的一种学习方法。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71473" y="857232"/>
            <a:ext cx="8001056" cy="5500726"/>
            <a:chOff x="3164" y="2097"/>
            <a:chExt cx="9165" cy="6212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3704" y="3204"/>
              <a:ext cx="2205" cy="1716"/>
              <a:chOff x="2264" y="2099"/>
              <a:chExt cx="2205" cy="1716"/>
            </a:xfrm>
          </p:grpSpPr>
          <p:sp>
            <p:nvSpPr>
              <p:cNvPr id="1028" name="Text Box 279"/>
              <p:cNvSpPr txBox="1">
                <a:spLocks noChangeArrowheads="1"/>
              </p:cNvSpPr>
              <p:nvPr/>
            </p:nvSpPr>
            <p:spPr bwMode="auto">
              <a:xfrm>
                <a:off x="2264" y="2099"/>
                <a:ext cx="840" cy="1716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宋体" pitchFamily="2" charset="-122"/>
                  </a:rPr>
                  <a:t>课前自由批注</a:t>
                </a:r>
                <a:endParaRPr kumimoji="0" lang="zh-CN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3104" y="2099"/>
                <a:ext cx="1365" cy="468"/>
              </a:xfrm>
              <a:prstGeom prst="rect">
                <a:avLst/>
              </a:prstGeom>
              <a:noFill/>
              <a:ln w="158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宋体" pitchFamily="2" charset="-122"/>
                  </a:rPr>
                  <a:t>朗读课文</a:t>
                </a:r>
                <a:endParaRPr kumimoji="0" lang="zh-CN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3104" y="2723"/>
                <a:ext cx="1365" cy="468"/>
              </a:xfrm>
              <a:prstGeom prst="rect">
                <a:avLst/>
              </a:prstGeom>
              <a:noFill/>
              <a:ln w="158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宋体" pitchFamily="2" charset="-122"/>
                  </a:rPr>
                  <a:t>做好批注</a:t>
                </a:r>
                <a:endParaRPr kumimoji="0" lang="zh-CN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  <a:cs typeface="宋体" pitchFamily="2" charset="-122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3104" y="3347"/>
                <a:ext cx="1365" cy="468"/>
              </a:xfrm>
              <a:prstGeom prst="rect">
                <a:avLst/>
              </a:prstGeom>
              <a:noFill/>
              <a:ln w="158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宋体" pitchFamily="2" charset="-122"/>
                  </a:rPr>
                  <a:t>交流互评</a:t>
                </a:r>
                <a:endParaRPr kumimoji="0" lang="zh-CN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  <a:cs typeface="宋体" pitchFamily="2" charset="-122"/>
                </a:endParaRPr>
              </a:p>
            </p:txBody>
          </p:sp>
        </p:grp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3164" y="2097"/>
              <a:ext cx="9165" cy="6212"/>
              <a:chOff x="2189" y="2097"/>
              <a:chExt cx="9165" cy="6212"/>
            </a:xfrm>
          </p:grpSpPr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2219" y="3204"/>
                <a:ext cx="9135" cy="1716"/>
                <a:chOff x="2474" y="2099"/>
                <a:chExt cx="9135" cy="1716"/>
              </a:xfrm>
            </p:grpSpPr>
            <p:grpSp>
              <p:nvGrpSpPr>
                <p:cNvPr id="1034" name="Group 10"/>
                <p:cNvGrpSpPr>
                  <a:grpSpLocks/>
                </p:cNvGrpSpPr>
                <p:nvPr/>
              </p:nvGrpSpPr>
              <p:grpSpPr bwMode="auto">
                <a:xfrm>
                  <a:off x="2474" y="2099"/>
                  <a:ext cx="2730" cy="1716"/>
                  <a:chOff x="1739" y="2099"/>
                  <a:chExt cx="2730" cy="1716"/>
                </a:xfrm>
              </p:grpSpPr>
              <p:sp>
                <p:nvSpPr>
                  <p:cNvPr id="1035" name="Text Box 2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64" y="2099"/>
                    <a:ext cx="2205" cy="1716"/>
                  </a:xfrm>
                  <a:prstGeom prst="rect">
                    <a:avLst/>
                  </a:prstGeom>
                  <a:noFill/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eaVert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zh-CN" altLang="zh-CN" sz="180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3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39" y="2411"/>
                    <a:ext cx="525" cy="1248"/>
                  </a:xfrm>
                  <a:prstGeom prst="rect">
                    <a:avLst/>
                  </a:prstGeom>
                  <a:noFill/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宋体" pitchFamily="2" charset="-122"/>
                      </a:rPr>
                      <a:t>第一阶</a:t>
                    </a:r>
                    <a:endParaRPr kumimoji="0" lang="zh-CN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</p:grpSp>
            <p:sp>
              <p:nvSpPr>
                <p:cNvPr id="1037" name="Line 266"/>
                <p:cNvSpPr>
                  <a:spLocks noChangeShapeType="1"/>
                </p:cNvSpPr>
                <p:nvPr/>
              </p:nvSpPr>
              <p:spPr bwMode="auto">
                <a:xfrm>
                  <a:off x="5204" y="3035"/>
                  <a:ext cx="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38" name="Line 266"/>
                <p:cNvSpPr>
                  <a:spLocks noChangeShapeType="1"/>
                </p:cNvSpPr>
                <p:nvPr/>
              </p:nvSpPr>
              <p:spPr bwMode="auto">
                <a:xfrm>
                  <a:off x="8249" y="2879"/>
                  <a:ext cx="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1039" name="Group 15"/>
                <p:cNvGrpSpPr>
                  <a:grpSpLocks/>
                </p:cNvGrpSpPr>
                <p:nvPr/>
              </p:nvGrpSpPr>
              <p:grpSpPr bwMode="auto">
                <a:xfrm>
                  <a:off x="5624" y="2099"/>
                  <a:ext cx="2625" cy="1716"/>
                  <a:chOff x="5204" y="2255"/>
                  <a:chExt cx="2625" cy="1716"/>
                </a:xfrm>
              </p:grpSpPr>
              <p:sp>
                <p:nvSpPr>
                  <p:cNvPr id="1040" name="Text Box 2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29" y="2255"/>
                    <a:ext cx="2100" cy="1716"/>
                  </a:xfrm>
                  <a:prstGeom prst="rect">
                    <a:avLst/>
                  </a:prstGeom>
                  <a:noFill/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eaVert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zh-CN" altLang="zh-CN" sz="180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grpSp>
                <p:nvGrpSpPr>
                  <p:cNvPr id="1041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5204" y="2255"/>
                    <a:ext cx="2625" cy="1716"/>
                    <a:chOff x="5204" y="2255"/>
                    <a:chExt cx="2625" cy="1716"/>
                  </a:xfrm>
                </p:grpSpPr>
                <p:sp>
                  <p:nvSpPr>
                    <p:cNvPr id="1042" name="Text Box 27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29" y="2255"/>
                      <a:ext cx="735" cy="1716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eaVert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宋体" pitchFamily="2" charset="-122"/>
                        </a:rPr>
                        <a:t>课中问题批注</a:t>
                      </a:r>
                      <a:endParaRPr kumimoji="0" 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endParaRPr>
                    </a:p>
                  </p:txBody>
                </p:sp>
                <p:sp>
                  <p:nvSpPr>
                    <p:cNvPr id="1043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64" y="2255"/>
                      <a:ext cx="1365" cy="468"/>
                    </a:xfrm>
                    <a:prstGeom prst="rect">
                      <a:avLst/>
                    </a:prstGeom>
                    <a:noFill/>
                    <a:ln w="15875" algn="ctr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宋体" pitchFamily="2" charset="-122"/>
                        </a:rPr>
                        <a:t>问题批注</a:t>
                      </a:r>
                      <a:endParaRPr kumimoji="0" 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endParaRPr>
                    </a:p>
                  </p:txBody>
                </p:sp>
                <p:sp>
                  <p:nvSpPr>
                    <p:cNvPr id="1044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64" y="2879"/>
                      <a:ext cx="1365" cy="468"/>
                    </a:xfrm>
                    <a:prstGeom prst="rect">
                      <a:avLst/>
                    </a:prstGeom>
                    <a:noFill/>
                    <a:ln w="15875" algn="ctr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宋体" pitchFamily="2" charset="-122"/>
                        </a:rPr>
                        <a:t>讨论交流</a:t>
                      </a:r>
                      <a:endParaRPr kumimoji="0" 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endParaRPr>
                    </a:p>
                  </p:txBody>
                </p:sp>
                <p:sp>
                  <p:nvSpPr>
                    <p:cNvPr id="1045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64" y="3503"/>
                      <a:ext cx="1365" cy="468"/>
                    </a:xfrm>
                    <a:prstGeom prst="rect">
                      <a:avLst/>
                    </a:prstGeom>
                    <a:noFill/>
                    <a:ln w="15875" algn="ctr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宋体" pitchFamily="2" charset="-122"/>
                        </a:rPr>
                        <a:t>升华总结</a:t>
                      </a:r>
                      <a:endParaRPr kumimoji="0" 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endParaRPr>
                    </a:p>
                  </p:txBody>
                </p:sp>
                <p:sp>
                  <p:nvSpPr>
                    <p:cNvPr id="1046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04" y="2567"/>
                      <a:ext cx="525" cy="1248"/>
                    </a:xfrm>
                    <a:prstGeom prst="rect">
                      <a:avLst/>
                    </a:prstGeom>
                    <a:noFill/>
                    <a:ln w="158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宋体" pitchFamily="2" charset="-122"/>
                        </a:rPr>
                        <a:t>第二阶</a:t>
                      </a:r>
                      <a:endParaRPr kumimoji="0" 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endParaRPr>
                    </a:p>
                  </p:txBody>
                </p:sp>
              </p:grpSp>
            </p:grpSp>
            <p:grpSp>
              <p:nvGrpSpPr>
                <p:cNvPr id="1047" name="Group 23"/>
                <p:cNvGrpSpPr>
                  <a:grpSpLocks/>
                </p:cNvGrpSpPr>
                <p:nvPr/>
              </p:nvGrpSpPr>
              <p:grpSpPr bwMode="auto">
                <a:xfrm>
                  <a:off x="8618" y="2099"/>
                  <a:ext cx="2991" cy="1716"/>
                  <a:chOff x="8303" y="2255"/>
                  <a:chExt cx="2991" cy="1716"/>
                </a:xfrm>
              </p:grpSpPr>
              <p:sp>
                <p:nvSpPr>
                  <p:cNvPr id="1048" name="Text Box 2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28" y="2255"/>
                    <a:ext cx="691" cy="1716"/>
                  </a:xfrm>
                  <a:prstGeom prst="rect">
                    <a:avLst/>
                  </a:prstGeom>
                  <a:noFill/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eaVert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宋体" pitchFamily="2" charset="-122"/>
                      </a:rPr>
                      <a:t>课后拓展批注</a:t>
                    </a:r>
                    <a:endParaRPr kumimoji="0" lang="zh-CN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4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19" y="2255"/>
                    <a:ext cx="1775" cy="468"/>
                  </a:xfrm>
                  <a:prstGeom prst="rect">
                    <a:avLst/>
                  </a:prstGeom>
                  <a:noFill/>
                  <a:ln w="1587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宋体" pitchFamily="2" charset="-122"/>
                      </a:rPr>
                      <a:t>课文提升批注</a:t>
                    </a:r>
                    <a:endParaRPr kumimoji="0" lang="zh-CN" alt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宋体" pitchFamily="2" charset="-122"/>
                      <a:cs typeface="宋体" pitchFamily="2" charset="-122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zh-CN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50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19" y="3503"/>
                    <a:ext cx="1775" cy="468"/>
                  </a:xfrm>
                  <a:prstGeom prst="rect">
                    <a:avLst/>
                  </a:prstGeom>
                  <a:noFill/>
                  <a:ln w="1587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宋体" pitchFamily="2" charset="-122"/>
                      </a:rPr>
                      <a:t>课外拓展批注</a:t>
                    </a:r>
                    <a:endParaRPr kumimoji="0" lang="zh-CN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5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303" y="2411"/>
                    <a:ext cx="525" cy="1248"/>
                  </a:xfrm>
                  <a:prstGeom prst="rect">
                    <a:avLst/>
                  </a:prstGeom>
                  <a:noFill/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宋体" pitchFamily="2" charset="-122"/>
                      </a:rPr>
                      <a:t>第</a:t>
                    </a:r>
                    <a:r>
                      <a:rPr lang="zh-CN" altLang="en-US" sz="1600" b="1" dirty="0" smtClean="0">
                        <a:latin typeface="Calibri" pitchFamily="34" charset="0"/>
                        <a:ea typeface="宋体" pitchFamily="2" charset="-122"/>
                        <a:cs typeface="宋体" pitchFamily="2" charset="-122"/>
                      </a:rPr>
                      <a:t>三</a:t>
                    </a:r>
                    <a:r>
                      <a: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宋体" pitchFamily="2" charset="-122"/>
                      </a:rPr>
                      <a:t>阶</a:t>
                    </a:r>
                    <a:endParaRPr kumimoji="0" lang="zh-CN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</p:grpSp>
          </p:grpSp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2189" y="2097"/>
                <a:ext cx="9135" cy="6212"/>
                <a:chOff x="2249" y="2112"/>
                <a:chExt cx="9135" cy="6212"/>
              </a:xfrm>
            </p:grpSpPr>
            <p:sp>
              <p:nvSpPr>
                <p:cNvPr id="105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49" y="3204"/>
                  <a:ext cx="9135" cy="1716"/>
                </a:xfrm>
                <a:prstGeom prst="rect">
                  <a:avLst/>
                </a:prstGeom>
                <a:noFill/>
                <a:ln w="1587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zh-CN" sz="18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grpSp>
              <p:nvGrpSpPr>
                <p:cNvPr id="1054" name="Group 30"/>
                <p:cNvGrpSpPr>
                  <a:grpSpLocks/>
                </p:cNvGrpSpPr>
                <p:nvPr/>
              </p:nvGrpSpPr>
              <p:grpSpPr bwMode="auto">
                <a:xfrm>
                  <a:off x="5924" y="2112"/>
                  <a:ext cx="1785" cy="1092"/>
                  <a:chOff x="5414" y="1631"/>
                  <a:chExt cx="1785" cy="1168"/>
                </a:xfrm>
              </p:grpSpPr>
              <p:sp>
                <p:nvSpPr>
                  <p:cNvPr id="1055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14" y="2215"/>
                    <a:ext cx="1785" cy="5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76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宋体" pitchFamily="2" charset="-122"/>
                      </a:rPr>
                      <a:t>课文批注阅读</a:t>
                    </a:r>
                    <a:endParaRPr kumimoji="0" lang="zh-CN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5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24" y="1631"/>
                    <a:ext cx="1365" cy="5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76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  <a:cs typeface="宋体" pitchFamily="2" charset="-122"/>
                      </a:rPr>
                      <a:t>第一步</a:t>
                    </a:r>
                    <a:endParaRPr kumimoji="0" lang="zh-CN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</p:grpSp>
            <p:grpSp>
              <p:nvGrpSpPr>
                <p:cNvPr id="1057" name="Group 33"/>
                <p:cNvGrpSpPr>
                  <a:grpSpLocks/>
                </p:cNvGrpSpPr>
                <p:nvPr/>
              </p:nvGrpSpPr>
              <p:grpSpPr bwMode="auto">
                <a:xfrm>
                  <a:off x="4979" y="4892"/>
                  <a:ext cx="3407" cy="3432"/>
                  <a:chOff x="4469" y="4439"/>
                  <a:chExt cx="3407" cy="3432"/>
                </a:xfrm>
              </p:grpSpPr>
              <p:sp>
                <p:nvSpPr>
                  <p:cNvPr id="1058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5939" y="4439"/>
                    <a:ext cx="510" cy="780"/>
                  </a:xfrm>
                  <a:prstGeom prst="downArrow">
                    <a:avLst>
                      <a:gd name="adj1" fmla="val 50000"/>
                      <a:gd name="adj2" fmla="val 38235"/>
                    </a:avLst>
                  </a:prstGeom>
                  <a:noFill/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eaVert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059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4469" y="5219"/>
                    <a:ext cx="3407" cy="2652"/>
                    <a:chOff x="4469" y="5219"/>
                    <a:chExt cx="3407" cy="2652"/>
                  </a:xfrm>
                </p:grpSpPr>
                <p:sp>
                  <p:nvSpPr>
                    <p:cNvPr id="1060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12" y="5843"/>
                      <a:ext cx="2864" cy="468"/>
                    </a:xfrm>
                    <a:prstGeom prst="rect">
                      <a:avLst/>
                    </a:prstGeom>
                    <a:noFill/>
                    <a:ln w="158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457200" marR="0" lvl="1" indent="0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宋体" pitchFamily="2" charset="-122"/>
                        </a:rPr>
                        <a:t>专题阅读与作文指导</a:t>
                      </a:r>
                      <a:endParaRPr kumimoji="0" 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endParaRPr>
                    </a:p>
                  </p:txBody>
                </p:sp>
                <p:grpSp>
                  <p:nvGrpSpPr>
                    <p:cNvPr id="1061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69" y="6311"/>
                      <a:ext cx="3375" cy="1560"/>
                      <a:chOff x="4454" y="6779"/>
                      <a:chExt cx="3375" cy="1560"/>
                    </a:xfrm>
                  </p:grpSpPr>
                  <p:sp>
                    <p:nvSpPr>
                      <p:cNvPr id="1062" name="Text Box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454" y="6779"/>
                        <a:ext cx="645" cy="1560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eaVert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just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zh-CN" altLang="en-US" sz="16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宋体" pitchFamily="2" charset="-122"/>
                            <a:cs typeface="宋体" pitchFamily="2" charset="-122"/>
                          </a:rPr>
                          <a:t>专题阅读拓展</a:t>
                        </a:r>
                        <a:endParaRPr kumimoji="0" 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宋体" pitchFamily="2" charset="-122"/>
                        </a:endParaRPr>
                      </a:p>
                    </p:txBody>
                  </p:sp>
                  <p:sp>
                    <p:nvSpPr>
                      <p:cNvPr id="1063" name="Text Box 3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939" y="6779"/>
                        <a:ext cx="555" cy="1560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eaVert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just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zh-CN" altLang="en-US" sz="16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宋体" pitchFamily="2" charset="-122"/>
                            <a:cs typeface="宋体" pitchFamily="2" charset="-122"/>
                          </a:rPr>
                          <a:t>专题作文指导</a:t>
                        </a:r>
                        <a:endParaRPr kumimoji="0" 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宋体" pitchFamily="2" charset="-122"/>
                        </a:endParaRPr>
                      </a:p>
                    </p:txBody>
                  </p:sp>
                  <p:sp>
                    <p:nvSpPr>
                      <p:cNvPr id="1064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69" y="6779"/>
                        <a:ext cx="3255" cy="0"/>
                      </a:xfrm>
                      <a:prstGeom prst="line">
                        <a:avLst/>
                      </a:pr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5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469" y="8339"/>
                        <a:ext cx="3360" cy="0"/>
                      </a:xfrm>
                      <a:prstGeom prst="line">
                        <a:avLst/>
                      </a:pr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6" name="Text Box 4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199" y="6779"/>
                        <a:ext cx="585" cy="1560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eaVert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just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zh-CN" altLang="en-US" sz="16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宋体" pitchFamily="2" charset="-122"/>
                            <a:cs typeface="宋体" pitchFamily="2" charset="-122"/>
                          </a:rPr>
                          <a:t>创作专题作文</a:t>
                        </a:r>
                        <a:endParaRPr kumimoji="0" 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宋体" pitchFamily="2" charset="-122"/>
                        </a:endParaRPr>
                      </a:p>
                    </p:txBody>
                  </p:sp>
                  <p:sp>
                    <p:nvSpPr>
                      <p:cNvPr id="1067" name="Line 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099" y="7403"/>
                        <a:ext cx="855" cy="0"/>
                      </a:xfrm>
                      <a:prstGeom prst="line">
                        <a:avLst/>
                      </a:pr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8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464" y="7403"/>
                        <a:ext cx="735" cy="0"/>
                      </a:xfrm>
                      <a:prstGeom prst="line">
                        <a:avLst/>
                      </a:prstGeom>
                      <a:noFill/>
                      <a:ln w="1587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069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04" y="5219"/>
                      <a:ext cx="1380" cy="624"/>
                    </a:xfrm>
                    <a:prstGeom prst="rect">
                      <a:avLst/>
                    </a:prstGeom>
                    <a:noFill/>
                    <a:ln w="158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  <a:cs typeface="宋体" pitchFamily="2" charset="-122"/>
                        </a:rPr>
                        <a:t>第二步     </a:t>
                      </a: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48734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9800" algn="l"/>
              </a:tabLst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二步三阶批注教学模式流程图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126055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第一步    课文批注阅读。</a:t>
            </a:r>
            <a:endParaRPr lang="zh-CN" altLang="en-US" dirty="0" smtClean="0"/>
          </a:p>
          <a:p>
            <a:r>
              <a:rPr lang="zh-CN" altLang="en-US" b="1" dirty="0" smtClean="0"/>
              <a:t>第一阶：课前自由批注。</a:t>
            </a:r>
          </a:p>
          <a:p>
            <a:pPr>
              <a:buNone/>
            </a:pPr>
            <a:r>
              <a:rPr lang="zh-CN" altLang="en-US" b="1" dirty="0" smtClean="0"/>
              <a:t>   布置课前活动任务：学生预习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我心归去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，自读课文并进行评点，在四人小组内交换课本，对评点进行分等第评价，展示传阅在同学互评中获得较好评价同学的课本。</a:t>
            </a:r>
            <a:endParaRPr lang="zh-CN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“月是故乡明”专题</a:t>
            </a:r>
            <a:endParaRPr lang="zh-CN" altLang="en-US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5197493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第二阶：课中问题批注。</a:t>
            </a:r>
            <a:endParaRPr lang="en-US" altLang="zh-CN" b="1" dirty="0" smtClean="0"/>
          </a:p>
          <a:p>
            <a:r>
              <a:rPr lang="zh-CN" altLang="en-US" b="1" dirty="0" smtClean="0"/>
              <a:t>活动任务一：展示学生对离家的感受的批注，分析批注和原文，说说韩少功语言表达的妙处。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zh-CN" altLang="en-US" b="1" dirty="0" smtClean="0"/>
              <a:t>活动任务二：研读第</a:t>
            </a:r>
            <a:r>
              <a:rPr lang="en-US" b="1" dirty="0" smtClean="0"/>
              <a:t>5</a:t>
            </a:r>
            <a:r>
              <a:rPr lang="zh-CN" altLang="en-US" b="1" dirty="0" smtClean="0"/>
              <a:t>、</a:t>
            </a:r>
            <a:r>
              <a:rPr lang="en-US" b="1" dirty="0" smtClean="0"/>
              <a:t>6</a:t>
            </a:r>
            <a:r>
              <a:rPr lang="zh-CN" altLang="en-US" b="1" dirty="0" smtClean="0"/>
              <a:t>、</a:t>
            </a:r>
            <a:r>
              <a:rPr lang="en-US" b="1" dirty="0" smtClean="0"/>
              <a:t>7</a:t>
            </a:r>
            <a:r>
              <a:rPr lang="zh-CN" altLang="en-US" b="1" dirty="0" smtClean="0"/>
              <a:t>、</a:t>
            </a:r>
            <a:r>
              <a:rPr lang="en-US" b="1" dirty="0" smtClean="0"/>
              <a:t>8</a:t>
            </a:r>
            <a:r>
              <a:rPr lang="zh-CN" altLang="en-US" b="1" dirty="0" smtClean="0"/>
              <a:t>、</a:t>
            </a:r>
            <a:r>
              <a:rPr lang="en-US" b="1" dirty="0" smtClean="0"/>
              <a:t>9</a:t>
            </a:r>
            <a:r>
              <a:rPr lang="zh-CN" altLang="en-US" b="1" dirty="0" smtClean="0"/>
              <a:t>段，围绕“你怎么理解韩少功对故乡的阐释”进行思考，对一些富有哲理性的句子作批注。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zh-CN" altLang="en-US" b="1" dirty="0" smtClean="0"/>
              <a:t>第三阶：课后拓展批注。</a:t>
            </a:r>
          </a:p>
          <a:p>
            <a:r>
              <a:rPr lang="zh-CN" altLang="en-US" b="1" dirty="0" smtClean="0"/>
              <a:t>活动任务一：同学们仿照韩少功的写法，写一段离家的痛苦感受。要将抽象的感受具体化。并试着给离家的感受再添加理性的思考。使得文章内涵更深刻。</a:t>
            </a:r>
            <a:endParaRPr lang="en-US" altLang="zh-CN" b="1" dirty="0" smtClean="0"/>
          </a:p>
          <a:p>
            <a:endParaRPr lang="zh-CN" altLang="en-US" dirty="0" smtClean="0"/>
          </a:p>
          <a:p>
            <a:r>
              <a:rPr lang="zh-CN" altLang="en-US" b="1" dirty="0" smtClean="0"/>
              <a:t>活动任务二：将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我心归去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和自读课文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前方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作比较阅读，你如何理解曹文轩的“无家可归”。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zh-CN" altLang="en-US" sz="4500" b="1" dirty="0" smtClean="0"/>
              <a:t>第二步：专题阅读与作文指导</a:t>
            </a:r>
            <a:endParaRPr lang="en-US" altLang="zh-CN" sz="4500" b="1" dirty="0" smtClean="0"/>
          </a:p>
          <a:p>
            <a:pPr>
              <a:buNone/>
            </a:pPr>
            <a:endParaRPr lang="zh-CN" altLang="en-US" sz="3800" dirty="0" smtClean="0"/>
          </a:p>
          <a:p>
            <a:pPr>
              <a:buNone/>
            </a:pPr>
            <a:r>
              <a:rPr lang="zh-CN" altLang="en-US" sz="4500" b="1" dirty="0" smtClean="0"/>
              <a:t>活动任务一：研读“月是故乡明”专题的写作指导“夹叙夹议枝繁叶茂”，就“议论”和“叙述”的关系和作用，进行评点，并举出实例。</a:t>
            </a:r>
          </a:p>
          <a:p>
            <a:r>
              <a:rPr lang="zh-CN" altLang="en-US" sz="4500" b="1" dirty="0" smtClean="0"/>
              <a:t>（</a:t>
            </a:r>
            <a:r>
              <a:rPr lang="en-US" sz="4500" b="1" dirty="0" smtClean="0"/>
              <a:t>1</a:t>
            </a:r>
            <a:r>
              <a:rPr lang="zh-CN" altLang="en-US" sz="4500" b="1" dirty="0" smtClean="0"/>
              <a:t>）叙引发议论。（</a:t>
            </a:r>
            <a:r>
              <a:rPr lang="en-US" altLang="zh-CN" sz="4500" b="1" dirty="0" smtClean="0"/>
              <a:t>《</a:t>
            </a:r>
            <a:r>
              <a:rPr lang="zh-CN" altLang="en-US" sz="4500" b="1" dirty="0" smtClean="0"/>
              <a:t>我心归去</a:t>
            </a:r>
            <a:r>
              <a:rPr lang="en-US" altLang="zh-CN" sz="4500" b="1" dirty="0" smtClean="0"/>
              <a:t>》</a:t>
            </a:r>
            <a:r>
              <a:rPr lang="zh-CN" altLang="en-US" sz="4500" b="1" dirty="0" smtClean="0"/>
              <a:t>）</a:t>
            </a:r>
          </a:p>
          <a:p>
            <a:r>
              <a:rPr lang="zh-CN" altLang="en-US" sz="4500" b="1" dirty="0" smtClean="0"/>
              <a:t>（</a:t>
            </a:r>
            <a:r>
              <a:rPr lang="en-US" sz="4500" b="1" dirty="0" smtClean="0"/>
              <a:t>2</a:t>
            </a:r>
            <a:r>
              <a:rPr lang="zh-CN" altLang="en-US" sz="4500" b="1" dirty="0" smtClean="0"/>
              <a:t>）叙证实议论。（</a:t>
            </a:r>
            <a:r>
              <a:rPr lang="en-US" altLang="zh-CN" sz="4500" b="1" dirty="0" smtClean="0"/>
              <a:t>《</a:t>
            </a:r>
            <a:r>
              <a:rPr lang="zh-CN" altLang="en-US" sz="4500" b="1" dirty="0" smtClean="0"/>
              <a:t>想北平</a:t>
            </a:r>
            <a:r>
              <a:rPr lang="en-US" altLang="zh-CN" sz="4500" b="1" dirty="0" smtClean="0"/>
              <a:t>》</a:t>
            </a:r>
            <a:r>
              <a:rPr lang="zh-CN" altLang="en-US" sz="4500" b="1" dirty="0" smtClean="0"/>
              <a:t>中的“北平复杂而又有个边际”段）</a:t>
            </a:r>
          </a:p>
          <a:p>
            <a:r>
              <a:rPr lang="zh-CN" altLang="en-US" sz="4500" b="1" dirty="0" smtClean="0"/>
              <a:t>（</a:t>
            </a:r>
            <a:r>
              <a:rPr lang="en-US" sz="4500" b="1" dirty="0" smtClean="0"/>
              <a:t>3</a:t>
            </a:r>
            <a:r>
              <a:rPr lang="zh-CN" altLang="en-US" sz="4500" b="1" dirty="0" smtClean="0"/>
              <a:t>）议论出现在语段的开头</a:t>
            </a:r>
            <a:r>
              <a:rPr lang="en-US" sz="4500" b="1" dirty="0" smtClean="0"/>
              <a:t>,</a:t>
            </a:r>
            <a:r>
              <a:rPr lang="zh-CN" altLang="en-US" sz="4500" b="1" dirty="0" smtClean="0"/>
              <a:t>起提示、概括文章内容、表明作者思想、立场而展开下文的作用。（</a:t>
            </a:r>
            <a:r>
              <a:rPr lang="en-US" altLang="zh-CN" sz="4500" b="1" dirty="0" smtClean="0"/>
              <a:t>《</a:t>
            </a:r>
            <a:r>
              <a:rPr lang="zh-CN" altLang="en-US" sz="4500" b="1" dirty="0" smtClean="0"/>
              <a:t>前方</a:t>
            </a:r>
            <a:r>
              <a:rPr lang="en-US" altLang="zh-CN" sz="4500" b="1" dirty="0" smtClean="0"/>
              <a:t>》</a:t>
            </a:r>
            <a:r>
              <a:rPr lang="zh-CN" altLang="en-US" sz="4500" b="1" dirty="0" smtClean="0"/>
              <a:t>第</a:t>
            </a:r>
            <a:r>
              <a:rPr lang="en-US" altLang="zh-CN" sz="4500" b="1" dirty="0" smtClean="0"/>
              <a:t>3</a:t>
            </a:r>
            <a:r>
              <a:rPr lang="zh-CN" altLang="en-US" sz="4500" b="1" dirty="0" smtClean="0"/>
              <a:t>段）</a:t>
            </a:r>
          </a:p>
          <a:p>
            <a:r>
              <a:rPr lang="zh-CN" altLang="en-US" sz="4500" b="1" dirty="0" smtClean="0"/>
              <a:t>（</a:t>
            </a:r>
            <a:r>
              <a:rPr lang="en-US" sz="4500" b="1" dirty="0" smtClean="0"/>
              <a:t>4</a:t>
            </a:r>
            <a:r>
              <a:rPr lang="zh-CN" altLang="en-US" sz="4500" b="1" dirty="0" smtClean="0"/>
              <a:t>）议论若在段中</a:t>
            </a:r>
            <a:r>
              <a:rPr lang="en-US" sz="4500" b="1" dirty="0" smtClean="0"/>
              <a:t>,</a:t>
            </a:r>
            <a:r>
              <a:rPr lang="zh-CN" altLang="en-US" sz="4500" b="1" dirty="0" smtClean="0"/>
              <a:t>主要起承上启下</a:t>
            </a:r>
            <a:r>
              <a:rPr lang="en-US" sz="4500" b="1" dirty="0" smtClean="0"/>
              <a:t>,</a:t>
            </a:r>
            <a:r>
              <a:rPr lang="zh-CN" altLang="en-US" sz="4500" b="1" dirty="0" smtClean="0"/>
              <a:t>呼应文意</a:t>
            </a:r>
            <a:r>
              <a:rPr lang="en-US" sz="4500" b="1" dirty="0" smtClean="0"/>
              <a:t>,</a:t>
            </a:r>
            <a:r>
              <a:rPr lang="zh-CN" altLang="en-US" sz="4500" b="1" dirty="0" smtClean="0"/>
              <a:t>提升主旨的作用。（</a:t>
            </a:r>
            <a:r>
              <a:rPr lang="en-US" altLang="zh-CN" sz="4500" b="1" dirty="0" smtClean="0"/>
              <a:t>《</a:t>
            </a:r>
            <a:r>
              <a:rPr lang="zh-CN" altLang="en-US" sz="4500" b="1" dirty="0" smtClean="0"/>
              <a:t>前方</a:t>
            </a:r>
            <a:r>
              <a:rPr lang="en-US" altLang="zh-CN" sz="4500" b="1" dirty="0" smtClean="0"/>
              <a:t>》</a:t>
            </a:r>
            <a:r>
              <a:rPr lang="zh-CN" altLang="en-US" sz="4500" b="1" dirty="0" smtClean="0"/>
              <a:t>第</a:t>
            </a:r>
            <a:r>
              <a:rPr lang="en-US" sz="4500" b="1" dirty="0" smtClean="0"/>
              <a:t>10</a:t>
            </a:r>
            <a:r>
              <a:rPr lang="zh-CN" altLang="en-US" sz="4500" b="1" dirty="0" smtClean="0"/>
              <a:t>段）</a:t>
            </a:r>
          </a:p>
          <a:p>
            <a:r>
              <a:rPr lang="zh-CN" altLang="en-US" sz="4500" b="1" dirty="0" smtClean="0"/>
              <a:t>（</a:t>
            </a:r>
            <a:r>
              <a:rPr lang="en-US" sz="4500" b="1" dirty="0" smtClean="0"/>
              <a:t>5</a:t>
            </a:r>
            <a:r>
              <a:rPr lang="zh-CN" altLang="en-US" sz="4500" b="1" dirty="0" smtClean="0"/>
              <a:t>）议论在末尾，往往起总结</a:t>
            </a:r>
            <a:r>
              <a:rPr lang="en-US" sz="4500" b="1" dirty="0" smtClean="0"/>
              <a:t>,</a:t>
            </a:r>
            <a:r>
              <a:rPr lang="zh-CN" altLang="en-US" sz="4500" b="1" dirty="0" smtClean="0"/>
              <a:t>呼应标题或文首，收束全文，点明主题。如果是抒情性议论更能渲染气氛。（</a:t>
            </a:r>
            <a:r>
              <a:rPr lang="en-US" altLang="zh-CN" sz="4500" b="1" dirty="0" smtClean="0"/>
              <a:t>《</a:t>
            </a:r>
            <a:r>
              <a:rPr lang="zh-CN" altLang="en-US" sz="4500" b="1" dirty="0" smtClean="0"/>
              <a:t>我心归去</a:t>
            </a:r>
            <a:r>
              <a:rPr lang="en-US" altLang="zh-CN" sz="4500" b="1" dirty="0" smtClean="0"/>
              <a:t>》</a:t>
            </a:r>
            <a:r>
              <a:rPr lang="zh-CN" altLang="en-US" sz="4500" b="1" dirty="0" smtClean="0"/>
              <a:t>最后一段）</a:t>
            </a:r>
          </a:p>
          <a:p>
            <a:pPr>
              <a:buNone/>
            </a:pPr>
            <a:r>
              <a:rPr lang="zh-CN" altLang="en-US" sz="4500" b="1" dirty="0" smtClean="0"/>
              <a:t>活动任务二</a:t>
            </a:r>
            <a:r>
              <a:rPr lang="zh-CN" altLang="en-US" sz="4500" dirty="0" smtClean="0"/>
              <a:t>：</a:t>
            </a:r>
            <a:r>
              <a:rPr lang="zh-CN" altLang="en-US" sz="4500" b="1" dirty="0" smtClean="0"/>
              <a:t>以“家园”或者“故乡”为话题，写一篇不少于</a:t>
            </a:r>
            <a:r>
              <a:rPr lang="en-US" sz="4500" b="1" dirty="0" smtClean="0"/>
              <a:t>800</a:t>
            </a:r>
            <a:r>
              <a:rPr lang="zh-CN" altLang="en-US" sz="4500" b="1" dirty="0" smtClean="0"/>
              <a:t>字的作文，要求至少有一段做到夹叙夹议。</a:t>
            </a:r>
            <a:endParaRPr lang="zh-CN" altLang="en-US" sz="4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zh-CN" altLang="en-US" b="1" dirty="0" smtClean="0"/>
              <a:t>活动任务三：课外阅读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孤独之旅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十八岁出门远行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牧羊少年奇幻之旅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，做批注。</a:t>
            </a:r>
            <a:endParaRPr lang="en-US" altLang="zh-CN" b="1" dirty="0" smtClean="0"/>
          </a:p>
          <a:p>
            <a:pPr>
              <a:buNone/>
            </a:pPr>
            <a:endParaRPr lang="zh-CN" altLang="en-US" dirty="0" smtClean="0"/>
          </a:p>
          <a:p>
            <a:r>
              <a:rPr lang="zh-CN" altLang="en-US" b="1" dirty="0" smtClean="0"/>
              <a:t>活动任务四：以“远行”为题，写一篇文章，文体不限。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969</Words>
  <PresentationFormat>全屏显示(4:3)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悦读乐写，读写相融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写作介入阅读</vt:lpstr>
      <vt:lpstr>阅读介入写作</vt:lpstr>
      <vt:lpstr>【反思】 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悦读乐写，读写相融</dc:title>
  <dc:creator>apple</dc:creator>
  <cp:lastModifiedBy>apple</cp:lastModifiedBy>
  <cp:revision>75</cp:revision>
  <dcterms:created xsi:type="dcterms:W3CDTF">2016-10-13T07:46:59Z</dcterms:created>
  <dcterms:modified xsi:type="dcterms:W3CDTF">2016-11-22T07:03:39Z</dcterms:modified>
</cp:coreProperties>
</file>